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DBF5F9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0992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8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22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6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DBF5F9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064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17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07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13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0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21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7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6A2859-6420-4B10-B5C1-99D2E1CC63E7}" type="datetimeFigureOut">
              <a:rPr lang="sr-Latn-CS" smtClean="0">
                <a:solidFill>
                  <a:srgbClr val="04617B">
                    <a:shade val="90000"/>
                  </a:srgbClr>
                </a:solidFill>
              </a:rPr>
              <a:pPr/>
              <a:t>5.2.2021.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5E759A-38AB-463F-A09B-3599A61D0192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0555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714356"/>
            <a:ext cx="8229600" cy="5610244"/>
          </a:xfrm>
        </p:spPr>
        <p:txBody>
          <a:bodyPr/>
          <a:lstStyle/>
          <a:p>
            <a:r>
              <a:rPr lang="hr-HR" dirty="0" smtClean="0"/>
              <a:t>Matematički to izgleda ovako:</a:t>
            </a:r>
          </a:p>
          <a:p>
            <a:pPr>
              <a:buNone/>
            </a:pPr>
            <a:r>
              <a:rPr lang="hr-HR" dirty="0" smtClean="0">
                <a:latin typeface="Calibri"/>
              </a:rPr>
              <a:t>		∑Mo = 0</a:t>
            </a:r>
          </a:p>
          <a:p>
            <a:pPr>
              <a:buNone/>
            </a:pPr>
            <a:endParaRPr lang="hr-HR" dirty="0" smtClean="0">
              <a:latin typeface="Calibri"/>
            </a:endParaRPr>
          </a:p>
          <a:p>
            <a:pPr>
              <a:buNone/>
            </a:pPr>
            <a:r>
              <a:rPr lang="hr-HR" dirty="0" smtClean="0">
                <a:latin typeface="Calibri"/>
              </a:rPr>
              <a:t>Dakle, </a:t>
            </a:r>
          </a:p>
          <a:p>
            <a:pPr>
              <a:buNone/>
            </a:pPr>
            <a:r>
              <a:rPr lang="hr-HR" dirty="0" smtClean="0">
                <a:latin typeface="Calibri"/>
              </a:rPr>
              <a:t>Mo1 + Mo2 + ...... + Mon = 0</a:t>
            </a:r>
          </a:p>
          <a:p>
            <a:pPr>
              <a:buNone/>
            </a:pPr>
            <a:endParaRPr lang="hr-HR" dirty="0" smtClean="0">
              <a:latin typeface="Calibri"/>
            </a:endParaRPr>
          </a:p>
          <a:p>
            <a:pPr>
              <a:buNone/>
            </a:pPr>
            <a:r>
              <a:rPr lang="hr-HR" dirty="0" smtClean="0">
                <a:latin typeface="Calibri"/>
              </a:rPr>
              <a:t>Potrebno je pronaći sve momente sila, zbrojiti ih, i izjednačiti s nulom. Ako je zbroj jednak nuli, tada se radi o težištu, ako zbroj nije nula tada se ne radi o težištu vozila.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667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Vaš je zadatak, odgovoriti na pitanje:</a:t>
            </a:r>
          </a:p>
          <a:p>
            <a:pPr>
              <a:buNone/>
            </a:pPr>
            <a:r>
              <a:rPr lang="hr-HR" dirty="0" smtClean="0"/>
              <a:t>“Što je moment sile?”</a:t>
            </a:r>
          </a:p>
          <a:p>
            <a:pPr>
              <a:buNone/>
            </a:pPr>
            <a:r>
              <a:rPr lang="hr-HR" dirty="0" smtClean="0"/>
              <a:t>I prepisati današnju lekciju.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mtClean="0"/>
              <a:t>Pošaljite mi sliku u inbox.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  <p:pic>
        <p:nvPicPr>
          <p:cNvPr id="4" name="Picture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198" y="4000504"/>
            <a:ext cx="20193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9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Moment sile: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Moment sile umnožak je sile i kraka na kojem sila djeluje.</a:t>
            </a:r>
          </a:p>
          <a:p>
            <a:endParaRPr lang="hr-HR" dirty="0" smtClean="0"/>
          </a:p>
          <a:p>
            <a:r>
              <a:rPr lang="hr-HR" dirty="0" smtClean="0"/>
              <a:t>Mjerna jedinica je Nm (sila u N, krak u m, pomnoženo dobijemo Nm)</a:t>
            </a:r>
          </a:p>
          <a:p>
            <a:endParaRPr lang="hr-HR" dirty="0" smtClean="0"/>
          </a:p>
          <a:p>
            <a:r>
              <a:rPr lang="hr-HR" dirty="0" smtClean="0"/>
              <a:t>M = F </a:t>
            </a:r>
            <a:r>
              <a:rPr lang="hr-HR" dirty="0" smtClean="0">
                <a:latin typeface="Calibri"/>
              </a:rPr>
              <a:t>· 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2936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Primjer:</a:t>
            </a:r>
            <a:endParaRPr lang="hr-HR" dirty="0"/>
          </a:p>
        </p:txBody>
      </p:sp>
      <p:pic>
        <p:nvPicPr>
          <p:cNvPr id="4" name="Content Placeholder 3" descr="25865-131617278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5934" y="285729"/>
            <a:ext cx="3905476" cy="2811943"/>
          </a:xfrm>
        </p:spPr>
      </p:pic>
      <p:sp>
        <p:nvSpPr>
          <p:cNvPr id="5" name="TextBox 4"/>
          <p:cNvSpPr txBox="1"/>
          <p:nvPr/>
        </p:nvSpPr>
        <p:spPr>
          <a:xfrm>
            <a:off x="2238348" y="3571876"/>
            <a:ext cx="76438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  <a:latin typeface="Constantia"/>
              </a:rPr>
              <a:t>Ljudska sila uvijek je jednaka bez obzira koji alat koristi, međutim, vijak koji je zahrđao lakše ćemo odviti dužim ključem nego kraćim.</a:t>
            </a:r>
          </a:p>
          <a:p>
            <a:endParaRPr lang="hr-HR" dirty="0">
              <a:solidFill>
                <a:prstClr val="black"/>
              </a:solidFill>
              <a:latin typeface="Constantia"/>
            </a:endParaRPr>
          </a:p>
          <a:p>
            <a:r>
              <a:rPr lang="hr-HR" dirty="0">
                <a:solidFill>
                  <a:prstClr val="black"/>
                </a:solidFill>
                <a:latin typeface="Constantia"/>
              </a:rPr>
              <a:t>To ne znači da tada imamo veću silu, nego je upravo moment sile veći, odnosno veći je krak kojim se množi ljudska sila.</a:t>
            </a:r>
            <a:endParaRPr lang="hr-HR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26264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2024034" y="928670"/>
            <a:ext cx="857256" cy="7143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5" name="Hexagon 4"/>
          <p:cNvSpPr/>
          <p:nvPr/>
        </p:nvSpPr>
        <p:spPr>
          <a:xfrm>
            <a:off x="1881158" y="3571876"/>
            <a:ext cx="857256" cy="7143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1214422"/>
            <a:ext cx="2714644" cy="1428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81290" y="3857628"/>
            <a:ext cx="6072230" cy="1428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5453058" y="1500174"/>
            <a:ext cx="500066" cy="135732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0" name="Up Arrow 9"/>
          <p:cNvSpPr/>
          <p:nvPr/>
        </p:nvSpPr>
        <p:spPr>
          <a:xfrm>
            <a:off x="8667768" y="4143380"/>
            <a:ext cx="500066" cy="135732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5472" y="107154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  <a:latin typeface="Constantia"/>
              </a:rPr>
              <a:t>Vijak</a:t>
            </a:r>
            <a:endParaRPr lang="hr-H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52596" y="378619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  <a:latin typeface="Constantia"/>
              </a:rPr>
              <a:t>Vijak</a:t>
            </a:r>
            <a:endParaRPr lang="hr-H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81356" y="85723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  <a:latin typeface="Constantia"/>
              </a:rPr>
              <a:t>Ključ dužine 1 m</a:t>
            </a:r>
            <a:endParaRPr lang="hr-H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38744" y="350043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  <a:latin typeface="Constantia"/>
              </a:rPr>
              <a:t>Ključ dužine 2 m</a:t>
            </a:r>
            <a:endParaRPr lang="hr-H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53124" y="235743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  <a:latin typeface="Constantia"/>
              </a:rPr>
              <a:t>100 N</a:t>
            </a:r>
            <a:endParaRPr lang="hr-H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96396" y="514351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  <a:latin typeface="Constantia"/>
              </a:rPr>
              <a:t>100 N</a:t>
            </a:r>
            <a:endParaRPr lang="hr-H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7570" y="714356"/>
            <a:ext cx="3143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  <a:latin typeface="Constantia"/>
              </a:rPr>
              <a:t>U prvom slučaju moment sile iznosi:</a:t>
            </a:r>
          </a:p>
          <a:p>
            <a:r>
              <a:rPr lang="hr-HR" dirty="0">
                <a:solidFill>
                  <a:prstClr val="black"/>
                </a:solidFill>
                <a:latin typeface="Constantia"/>
              </a:rPr>
              <a:t>M = F </a:t>
            </a:r>
            <a:r>
              <a:rPr lang="hr-HR" dirty="0">
                <a:solidFill>
                  <a:prstClr val="black"/>
                </a:solidFill>
                <a:latin typeface="Calibri"/>
              </a:rPr>
              <a:t>· k</a:t>
            </a:r>
          </a:p>
          <a:p>
            <a:r>
              <a:rPr lang="hr-HR" dirty="0">
                <a:solidFill>
                  <a:prstClr val="black"/>
                </a:solidFill>
                <a:latin typeface="Calibri"/>
              </a:rPr>
              <a:t>M = 100 N · 1 m</a:t>
            </a:r>
          </a:p>
          <a:p>
            <a:r>
              <a:rPr lang="hr-HR" dirty="0">
                <a:solidFill>
                  <a:prstClr val="black"/>
                </a:solidFill>
                <a:latin typeface="Calibri"/>
              </a:rPr>
              <a:t>M = 100 Nm</a:t>
            </a:r>
            <a:endParaRPr lang="hr-H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95670" y="4572008"/>
            <a:ext cx="3143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prstClr val="black"/>
                </a:solidFill>
                <a:latin typeface="Constantia"/>
              </a:rPr>
              <a:t>U drugom slučaju moment sile iznosi:</a:t>
            </a:r>
          </a:p>
          <a:p>
            <a:r>
              <a:rPr lang="hr-HR" dirty="0">
                <a:solidFill>
                  <a:prstClr val="black"/>
                </a:solidFill>
                <a:latin typeface="Constantia"/>
              </a:rPr>
              <a:t>M = F </a:t>
            </a:r>
            <a:r>
              <a:rPr lang="hr-HR" dirty="0">
                <a:solidFill>
                  <a:prstClr val="black"/>
                </a:solidFill>
                <a:latin typeface="Calibri"/>
              </a:rPr>
              <a:t>· k</a:t>
            </a:r>
          </a:p>
          <a:p>
            <a:r>
              <a:rPr lang="hr-HR" dirty="0">
                <a:solidFill>
                  <a:prstClr val="black"/>
                </a:solidFill>
                <a:latin typeface="Calibri"/>
              </a:rPr>
              <a:t>M = 100 N · 2 m</a:t>
            </a:r>
          </a:p>
          <a:p>
            <a:r>
              <a:rPr lang="hr-HR" dirty="0">
                <a:solidFill>
                  <a:prstClr val="black"/>
                </a:solidFill>
                <a:latin typeface="Calibri"/>
              </a:rPr>
              <a:t>M = 200 Nm</a:t>
            </a:r>
            <a:endParaRPr lang="hr-HR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66910" y="6286520"/>
            <a:ext cx="778674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0000"/>
                </a:solidFill>
                <a:latin typeface="Constantia"/>
              </a:rPr>
              <a:t>UZ JEDNAKU SILU POSTIGNUT JE DVOSTRUKO VEĆI MOMENT SILE!!</a:t>
            </a:r>
            <a:endParaRPr lang="hr-HR" dirty="0">
              <a:solidFill>
                <a:srgbClr val="FF000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9933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Široki zaslon</PresentationFormat>
  <Paragraphs>37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PowerPoint prezentacija</vt:lpstr>
      <vt:lpstr>PowerPoint prezentacija</vt:lpstr>
      <vt:lpstr>Moment sile:</vt:lpstr>
      <vt:lpstr>Primjer: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HT-ICT</dc:creator>
  <cp:lastModifiedBy>HT-ICT</cp:lastModifiedBy>
  <cp:revision>1</cp:revision>
  <dcterms:created xsi:type="dcterms:W3CDTF">2021-02-05T12:40:46Z</dcterms:created>
  <dcterms:modified xsi:type="dcterms:W3CDTF">2021-02-05T12:41:23Z</dcterms:modified>
</cp:coreProperties>
</file>